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notesSlides/notesSlide11.xml" ContentType="application/vnd.openxmlformats-officedocument.presentationml.notesSlide+xml"/>
  <Override PartName="/ppt/tags/tag21.xml" ContentType="application/vnd.openxmlformats-officedocument.presentationml.tags+xml"/>
  <Override PartName="/ppt/notesSlides/notesSlide12.xml" ContentType="application/vnd.openxmlformats-officedocument.presentationml.notesSlide+xml"/>
  <Override PartName="/ppt/tags/tag22.xml" ContentType="application/vnd.openxmlformats-officedocument.presentationml.tags+xml"/>
  <Override PartName="/ppt/notesSlides/notesSlide13.xml" ContentType="application/vnd.openxmlformats-officedocument.presentationml.notesSlide+xml"/>
  <Override PartName="/ppt/tags/tag23.xml" ContentType="application/vnd.openxmlformats-officedocument.presentationml.tags+xml"/>
  <Override PartName="/ppt/notesSlides/notesSlide14.xml" ContentType="application/vnd.openxmlformats-officedocument.presentationml.notesSlide+xml"/>
  <Override PartName="/ppt/tags/tag24.xml" ContentType="application/vnd.openxmlformats-officedocument.presentationml.tags+xml"/>
  <Override PartName="/ppt/notesSlides/notesSlide15.xml" ContentType="application/vnd.openxmlformats-officedocument.presentationml.notesSlide+xml"/>
  <Override PartName="/ppt/tags/tag25.xml" ContentType="application/vnd.openxmlformats-officedocument.presentationml.tags+xml"/>
  <Override PartName="/ppt/notesSlides/notesSlide16.xml" ContentType="application/vnd.openxmlformats-officedocument.presentationml.notesSlide+xml"/>
  <Override PartName="/ppt/tags/tag26.xml" ContentType="application/vnd.openxmlformats-officedocument.presentationml.tags+xml"/>
  <Override PartName="/ppt/notesSlides/notesSlide17.xml" ContentType="application/vnd.openxmlformats-officedocument.presentationml.notesSlide+xml"/>
  <Override PartName="/ppt/tags/tag27.xml" ContentType="application/vnd.openxmlformats-officedocument.presentationml.tags+xml"/>
  <Override PartName="/ppt/notesSlides/notesSlide18.xml" ContentType="application/vnd.openxmlformats-officedocument.presentationml.notesSlide+xml"/>
  <Override PartName="/ppt/tags/tag28.xml" ContentType="application/vnd.openxmlformats-officedocument.presentationml.tags+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26"/>
  </p:notesMasterIdLst>
  <p:sldIdLst>
    <p:sldId id="276" r:id="rId5"/>
    <p:sldId id="268" r:id="rId6"/>
    <p:sldId id="269" r:id="rId7"/>
    <p:sldId id="270" r:id="rId8"/>
    <p:sldId id="271" r:id="rId9"/>
    <p:sldId id="272" r:id="rId10"/>
    <p:sldId id="273" r:id="rId11"/>
    <p:sldId id="274" r:id="rId12"/>
    <p:sldId id="256" r:id="rId13"/>
    <p:sldId id="257" r:id="rId14"/>
    <p:sldId id="275" r:id="rId15"/>
    <p:sldId id="258" r:id="rId16"/>
    <p:sldId id="259" r:id="rId17"/>
    <p:sldId id="260" r:id="rId18"/>
    <p:sldId id="261" r:id="rId19"/>
    <p:sldId id="263" r:id="rId20"/>
    <p:sldId id="262" r:id="rId21"/>
    <p:sldId id="264" r:id="rId22"/>
    <p:sldId id="266" r:id="rId23"/>
    <p:sldId id="267" r:id="rId24"/>
    <p:sldId id="265" r:id="rId25"/>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B9A55A-D81C-6964-6C76-9DEE8FE01229}" v="189" dt="2021-01-15T20:04:20.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7755" autoAdjust="0"/>
  </p:normalViewPr>
  <p:slideViewPr>
    <p:cSldViewPr snapToGrid="0">
      <p:cViewPr>
        <p:scale>
          <a:sx n="68" d="100"/>
          <a:sy n="68" d="100"/>
        </p:scale>
        <p:origin x="9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608D66-FE99-4BC0-913D-86CC8CBA9D78}"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CB0E1-BA86-4335-ABFE-D87874465E02}" type="slidenum">
              <a:rPr lang="en-US" smtClean="0"/>
              <a:t>‹#›</a:t>
            </a:fld>
            <a:endParaRPr lang="en-US"/>
          </a:p>
        </p:txBody>
      </p:sp>
    </p:spTree>
    <p:extLst>
      <p:ext uri="{BB962C8B-B14F-4D97-AF65-F5344CB8AC3E}">
        <p14:creationId xmlns:p14="http://schemas.microsoft.com/office/powerpoint/2010/main" val="2810456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b47d6fbb4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b47d6fbb4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b47d6fbb4d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extLst>
      <p:ext uri="{BB962C8B-B14F-4D97-AF65-F5344CB8AC3E}">
        <p14:creationId xmlns:p14="http://schemas.microsoft.com/office/powerpoint/2010/main" val="178672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Tests are often designed with racial, cultural, and SES bias. Similar to the problems with gender bias, the issue here is that the content of certain questions may be unfamiliar to African American students or students from other cultures/countries. Be careful with assumptions of common background knowledge that may not be true. Such assumptions may make it much more likely that questions contain knowledge that is held by White, middle-class students.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classic example is the SAT from a few decades ago, that used an analogy with the word “regatta” that few African American students were familiar with at the time, but that White students at the time were.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Mathematical word problems or multiple-choice items that contain material more familiar to men will favor men over women. For example, questions about sports, like baseball or football, that men are more familiar with than women, will cause men’s scores to be higher than women’s scores.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an example, imagine a word problem, or multiple-choice question, that requires knowing how many strikes equal an out in baseball or how many yards on a football field. This may seem like common background knowledge, but it may not be among all groups. </a:t>
            </a:r>
          </a:p>
          <a:p>
            <a:endParaRPr lang="en-US" dirty="0"/>
          </a:p>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12</a:t>
            </a:fld>
            <a:endParaRPr lang="en-US"/>
          </a:p>
        </p:txBody>
      </p:sp>
    </p:spTree>
    <p:extLst>
      <p:ext uri="{BB962C8B-B14F-4D97-AF65-F5344CB8AC3E}">
        <p14:creationId xmlns:p14="http://schemas.microsoft.com/office/powerpoint/2010/main" val="3608779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Research shows that when a stereotyped social identity, like race, is made salient in the testing environment this depresses African American’s performance by causing a form of test anxiety.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anxiety, which results from a fear of confirming the stereotype that African Americans are not good at academics, impairs working memory capacity. This deficit in working memory capacity makes it difficult to perform at one’s best.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Merely having people indicate their gender prior to the exam can cause stereotype threat effects. Testing environment matters as well. African Americans, who take exams as a solo or one of a handful of their group in the testing environment, do worse than African Americans in more balanced testing environments do. In addition, having an</a:t>
            </a:r>
            <a:r>
              <a:rPr lang="en-US" sz="1200" kern="1200" baseline="0" dirty="0">
                <a:solidFill>
                  <a:schemeClr val="tx1"/>
                </a:solidFill>
                <a:effectLst/>
                <a:latin typeface="+mn-lt"/>
                <a:ea typeface="+mn-ea"/>
                <a:cs typeface="+mn-cs"/>
              </a:rPr>
              <a:t> African American </a:t>
            </a:r>
            <a:r>
              <a:rPr lang="en-US" sz="1200" kern="1200" dirty="0">
                <a:solidFill>
                  <a:schemeClr val="tx1"/>
                </a:solidFill>
                <a:effectLst/>
                <a:latin typeface="+mn-lt"/>
                <a:ea typeface="+mn-ea"/>
                <a:cs typeface="+mn-cs"/>
              </a:rPr>
              <a:t>as the proctor, especially one who appears competent in academics, reduces stereotype threat.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Simply having demographic questions at the beginning of the test may elicit ST.  </a:t>
            </a:r>
          </a:p>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13</a:t>
            </a:fld>
            <a:endParaRPr lang="en-US"/>
          </a:p>
        </p:txBody>
      </p:sp>
    </p:spTree>
    <p:extLst>
      <p:ext uri="{BB962C8B-B14F-4D97-AF65-F5344CB8AC3E}">
        <p14:creationId xmlns:p14="http://schemas.microsoft.com/office/powerpoint/2010/main" val="483459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Guessing: Research shows men are more likely than women to take risks on tests and guess when they do not know the answer. Women tend to answer only if they are sure they are correct. Unwillingness to make educated guesses has a negative impact on scores. This is particularly the case for multiple-choice items, but less so for open-ended questions that do not allow for guessing (just bullshitting, I suppose). </a:t>
            </a:r>
          </a:p>
          <a:p>
            <a:endParaRPr lang="en-US" dirty="0"/>
          </a:p>
          <a:p>
            <a:r>
              <a:rPr lang="en-US" dirty="0"/>
              <a:t>Time constraints:</a:t>
            </a:r>
            <a:r>
              <a:rPr lang="en-US" baseline="0" dirty="0"/>
              <a:t> W</a:t>
            </a:r>
            <a:r>
              <a:rPr lang="en-US" dirty="0"/>
              <a:t>omen are more likely to work a problem out completely, to consider more than one possible answer, and check their work. This is usually a good trait in school, of course. However, when tests are timed this works against women. In this case, women answer fewer questions than men do because they take more time per question. Research shows that when time constraints are lifted, women and men score equally well. </a:t>
            </a:r>
          </a:p>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14</a:t>
            </a:fld>
            <a:endParaRPr lang="en-US"/>
          </a:p>
        </p:txBody>
      </p:sp>
    </p:spTree>
    <p:extLst>
      <p:ext uri="{BB962C8B-B14F-4D97-AF65-F5344CB8AC3E}">
        <p14:creationId xmlns:p14="http://schemas.microsoft.com/office/powerpoint/2010/main" val="3986370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15</a:t>
            </a:fld>
            <a:endParaRPr lang="en-US"/>
          </a:p>
        </p:txBody>
      </p:sp>
    </p:spTree>
    <p:extLst>
      <p:ext uri="{BB962C8B-B14F-4D97-AF65-F5344CB8AC3E}">
        <p14:creationId xmlns:p14="http://schemas.microsoft.com/office/powerpoint/2010/main" val="2072716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is evidence that measurement invariance across groups is a problem in cognitive tests, such as the SAT and IQ tests. This means that the same construct is not being measured across groups, and that differences in scores reflect irrelevant characteristics associated with the groups in question (e.g., the group is subject to systemic racial bias, etc.). The test, or items making up the test, are functioning differently across groups. There are also issues of predictive validity, but this is less clear. </a:t>
            </a:r>
            <a:r>
              <a:rPr lang="en-US" sz="1200" b="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 would also want to check for measurement invariance across groups, men vs women, and White vs African American students. Also, look at item-level effects, like differential item function that shows the extent to which an item might be measuring different abilities for members of different groups. There is also item discrimination, which refers to the ability of an item to differentiate among students based on how well they know the material. Ideally, an item will differentiate high and low scoring students. You want this to look the same across groups.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more eyes the better when looking for bias.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16</a:t>
            </a:fld>
            <a:endParaRPr lang="en-US"/>
          </a:p>
        </p:txBody>
      </p:sp>
    </p:spTree>
    <p:extLst>
      <p:ext uri="{BB962C8B-B14F-4D97-AF65-F5344CB8AC3E}">
        <p14:creationId xmlns:p14="http://schemas.microsoft.com/office/powerpoint/2010/main" val="1798244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17</a:t>
            </a:fld>
            <a:endParaRPr lang="en-US"/>
          </a:p>
        </p:txBody>
      </p:sp>
    </p:spTree>
    <p:extLst>
      <p:ext uri="{BB962C8B-B14F-4D97-AF65-F5344CB8AC3E}">
        <p14:creationId xmlns:p14="http://schemas.microsoft.com/office/powerpoint/2010/main" val="1772679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18</a:t>
            </a:fld>
            <a:endParaRPr lang="en-US"/>
          </a:p>
        </p:txBody>
      </p:sp>
    </p:spTree>
    <p:extLst>
      <p:ext uri="{BB962C8B-B14F-4D97-AF65-F5344CB8AC3E}">
        <p14:creationId xmlns:p14="http://schemas.microsoft.com/office/powerpoint/2010/main" val="3149050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http://loyola.screenstepslive.com/s/17190/m/84386/l/1079897-what-are-the-grading-and-feedback-options-for-an-assessment</a:t>
            </a:r>
          </a:p>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19</a:t>
            </a:fld>
            <a:endParaRPr lang="en-US"/>
          </a:p>
        </p:txBody>
      </p:sp>
    </p:spTree>
    <p:extLst>
      <p:ext uri="{BB962C8B-B14F-4D97-AF65-F5344CB8AC3E}">
        <p14:creationId xmlns:p14="http://schemas.microsoft.com/office/powerpoint/2010/main" val="3508996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 research shows</a:t>
            </a:r>
            <a:r>
              <a:rPr lang="en-US" baseline="0" dirty="0"/>
              <a:t> that college students’ perceptions of their STEM professors mindset beliefs about fixedness or malleability of intelligence predicts students performance in STEM classes and their interest in STEM more broadly. </a:t>
            </a:r>
          </a:p>
          <a:p>
            <a:endParaRPr lang="en-US" baseline="0" dirty="0"/>
          </a:p>
          <a:p>
            <a:r>
              <a:rPr lang="en-US" baseline="0" dirty="0"/>
              <a:t>Those in classes where professors endorses more fixed mindset beliefs experienced less belonging in class and poorer performance than students in classes where professors held more malleable mindset beliefs about intelligence.</a:t>
            </a:r>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20</a:t>
            </a:fld>
            <a:endParaRPr lang="en-US"/>
          </a:p>
        </p:txBody>
      </p:sp>
    </p:spTree>
    <p:extLst>
      <p:ext uri="{BB962C8B-B14F-4D97-AF65-F5344CB8AC3E}">
        <p14:creationId xmlns:p14="http://schemas.microsoft.com/office/powerpoint/2010/main" val="2060816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graduate school, I doubt many of us were taught best</a:t>
            </a:r>
            <a:r>
              <a:rPr lang="en-US" baseline="0" dirty="0"/>
              <a:t> practices in tests and assessments, like how to create a valid and reliable exam for example. </a:t>
            </a:r>
          </a:p>
          <a:p>
            <a:endParaRPr lang="en-US" baseline="0" dirty="0"/>
          </a:p>
          <a:p>
            <a:r>
              <a:rPr lang="en-US" baseline="0" dirty="0"/>
              <a:t>We often use test banks published with textbooks with unknown validity and reliability or we make up our own questions and exams and we do not interrogate their validity and reliability. </a:t>
            </a:r>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21</a:t>
            </a:fld>
            <a:endParaRPr lang="en-US"/>
          </a:p>
        </p:txBody>
      </p:sp>
    </p:spTree>
    <p:extLst>
      <p:ext uri="{BB962C8B-B14F-4D97-AF65-F5344CB8AC3E}">
        <p14:creationId xmlns:p14="http://schemas.microsoft.com/office/powerpoint/2010/main" val="244570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b47d6fbb4d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gb47d6fbb4d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Error pushes scores higher or lower, and with more assessments errors in different directions cancel themselves out. Student may have a good day and score high on first exam, and the same student may have a bad day and score low on next exam. </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Bias is a systematic error in the measurement process that differentially influences scores for certain groups. </a:t>
            </a:r>
            <a:endParaRPr/>
          </a:p>
          <a:p>
            <a:pPr marL="0" lvl="0" indent="0" algn="l" rtl="0">
              <a:spcBef>
                <a:spcPts val="0"/>
              </a:spcBef>
              <a:spcAft>
                <a:spcPts val="0"/>
              </a:spcAft>
              <a:buNone/>
            </a:pPr>
            <a:endParaRPr/>
          </a:p>
          <a:p>
            <a:pPr marL="0" lvl="0" indent="0" algn="l" rtl="0">
              <a:spcBef>
                <a:spcPts val="0"/>
              </a:spcBef>
              <a:spcAft>
                <a:spcPts val="0"/>
              </a:spcAft>
              <a:buNone/>
            </a:pPr>
            <a:r>
              <a:rPr lang="en-US"/>
              <a:t>In other words, the test is measuring something different across groups. You get less true score in the presence of bias in certain groups. </a:t>
            </a:r>
            <a:endParaRPr/>
          </a:p>
          <a:p>
            <a:pPr marL="0" lvl="0" indent="0" algn="l" rtl="0">
              <a:spcBef>
                <a:spcPts val="0"/>
              </a:spcBef>
              <a:spcAft>
                <a:spcPts val="0"/>
              </a:spcAft>
              <a:buNone/>
            </a:pPr>
            <a:endParaRPr/>
          </a:p>
        </p:txBody>
      </p:sp>
      <p:sp>
        <p:nvSpPr>
          <p:cNvPr id="94" name="Google Shape;94;gb47d6fbb4d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971350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b4d897ea4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gb4d897ea4e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Error pushes scores higher or lower, and with more assessments errors in different directions cancel themselves out. Student may have a good day and score high on first exam, and the same student may have a bad day and score low on next exam. </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Bias is a systematic error in the measurement process that differentially influences scores for certain groups. </a:t>
            </a:r>
            <a:endParaRPr/>
          </a:p>
          <a:p>
            <a:pPr marL="0" lvl="0" indent="0" algn="l" rtl="0">
              <a:spcBef>
                <a:spcPts val="0"/>
              </a:spcBef>
              <a:spcAft>
                <a:spcPts val="0"/>
              </a:spcAft>
              <a:buNone/>
            </a:pPr>
            <a:endParaRPr/>
          </a:p>
          <a:p>
            <a:pPr marL="0" lvl="0" indent="0" algn="l" rtl="0">
              <a:spcBef>
                <a:spcPts val="0"/>
              </a:spcBef>
              <a:spcAft>
                <a:spcPts val="0"/>
              </a:spcAft>
              <a:buNone/>
            </a:pPr>
            <a:r>
              <a:rPr lang="en-US"/>
              <a:t>In other words, the test is measuring something different across groups. You get less true score in the presence of bias in certain groups. </a:t>
            </a:r>
            <a:endParaRPr/>
          </a:p>
          <a:p>
            <a:pPr marL="0" lvl="0" indent="0" algn="l" rtl="0">
              <a:spcBef>
                <a:spcPts val="0"/>
              </a:spcBef>
              <a:spcAft>
                <a:spcPts val="0"/>
              </a:spcAft>
              <a:buNone/>
            </a:pPr>
            <a:endParaRPr/>
          </a:p>
        </p:txBody>
      </p:sp>
      <p:sp>
        <p:nvSpPr>
          <p:cNvPr id="101" name="Google Shape;101;gb4d897ea4e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137184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b4d897ea4e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b4d897ea4e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Error pushes scores higher or lower, and with more assessments errors in different directions cancel themselves out. Student may have a good day and score high on first exam, and the same student may have a bad day and score low on next exam. </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Bias is a systematic error in the measurement process that differentially influences scores for certain groups. </a:t>
            </a:r>
            <a:endParaRPr/>
          </a:p>
          <a:p>
            <a:pPr marL="0" lvl="0" indent="0" algn="l" rtl="0">
              <a:spcBef>
                <a:spcPts val="0"/>
              </a:spcBef>
              <a:spcAft>
                <a:spcPts val="0"/>
              </a:spcAft>
              <a:buNone/>
            </a:pPr>
            <a:endParaRPr/>
          </a:p>
          <a:p>
            <a:pPr marL="0" lvl="0" indent="0" algn="l" rtl="0">
              <a:spcBef>
                <a:spcPts val="0"/>
              </a:spcBef>
              <a:spcAft>
                <a:spcPts val="0"/>
              </a:spcAft>
              <a:buNone/>
            </a:pPr>
            <a:r>
              <a:rPr lang="en-US"/>
              <a:t>In other words, the test is measuring something different across groups. You get less true score in the presence of bias in certain groups. </a:t>
            </a:r>
            <a:endParaRPr/>
          </a:p>
          <a:p>
            <a:pPr marL="0" lvl="0" indent="0" algn="l" rtl="0">
              <a:spcBef>
                <a:spcPts val="0"/>
              </a:spcBef>
              <a:spcAft>
                <a:spcPts val="0"/>
              </a:spcAft>
              <a:buNone/>
            </a:pPr>
            <a:endParaRPr/>
          </a:p>
        </p:txBody>
      </p:sp>
      <p:sp>
        <p:nvSpPr>
          <p:cNvPr id="108" name="Google Shape;108;gb4d897ea4e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619198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b4d897ea4e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gb4d897ea4e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Error pushes scores higher or lower, and with more assessments errors in different directions cancel themselves out. Student may have a good day and score high on first exam, and the same student may have a bad day and score low on next exam. </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Bias is a systematic error in the measurement process that differentially influences scores for certain groups. </a:t>
            </a:r>
            <a:endParaRPr/>
          </a:p>
          <a:p>
            <a:pPr marL="0" lvl="0" indent="0" algn="l" rtl="0">
              <a:spcBef>
                <a:spcPts val="0"/>
              </a:spcBef>
              <a:spcAft>
                <a:spcPts val="0"/>
              </a:spcAft>
              <a:buNone/>
            </a:pPr>
            <a:endParaRPr/>
          </a:p>
          <a:p>
            <a:pPr marL="0" lvl="0" indent="0" algn="l" rtl="0">
              <a:spcBef>
                <a:spcPts val="0"/>
              </a:spcBef>
              <a:spcAft>
                <a:spcPts val="0"/>
              </a:spcAft>
              <a:buNone/>
            </a:pPr>
            <a:r>
              <a:rPr lang="en-US"/>
              <a:t>In other words, the test is measuring something different across groups. You get less true score in the presence of bias in certain groups. </a:t>
            </a:r>
            <a:endParaRPr/>
          </a:p>
          <a:p>
            <a:pPr marL="0" lvl="0" indent="0" algn="l" rtl="0">
              <a:spcBef>
                <a:spcPts val="0"/>
              </a:spcBef>
              <a:spcAft>
                <a:spcPts val="0"/>
              </a:spcAft>
              <a:buNone/>
            </a:pPr>
            <a:endParaRPr/>
          </a:p>
        </p:txBody>
      </p:sp>
      <p:sp>
        <p:nvSpPr>
          <p:cNvPr id="115" name="Google Shape;115;gb4d897ea4e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288409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b4d897ea4e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gb4d897ea4e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Error pushes scores higher or lower, and with more assessments errors in different directions cancel themselves out. Student may have a good day and score high on first exam, and the same student may have a bad day and score low on next exam. </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Bias is a systematic error in the measurement process that differentially influences scores for certain groups. </a:t>
            </a:r>
            <a:endParaRPr/>
          </a:p>
          <a:p>
            <a:pPr marL="0" lvl="0" indent="0" algn="l" rtl="0">
              <a:spcBef>
                <a:spcPts val="0"/>
              </a:spcBef>
              <a:spcAft>
                <a:spcPts val="0"/>
              </a:spcAft>
              <a:buNone/>
            </a:pPr>
            <a:endParaRPr/>
          </a:p>
          <a:p>
            <a:pPr marL="0" lvl="0" indent="0" algn="l" rtl="0">
              <a:spcBef>
                <a:spcPts val="0"/>
              </a:spcBef>
              <a:spcAft>
                <a:spcPts val="0"/>
              </a:spcAft>
              <a:buNone/>
            </a:pPr>
            <a:r>
              <a:rPr lang="en-US"/>
              <a:t>In other words, the test is measuring something different across groups. You get less true score in the presence of bias in certain groups. </a:t>
            </a:r>
            <a:endParaRPr/>
          </a:p>
          <a:p>
            <a:pPr marL="0" lvl="0" indent="0" algn="l" rtl="0">
              <a:spcBef>
                <a:spcPts val="0"/>
              </a:spcBef>
              <a:spcAft>
                <a:spcPts val="0"/>
              </a:spcAft>
              <a:buNone/>
            </a:pPr>
            <a:endParaRPr/>
          </a:p>
        </p:txBody>
      </p:sp>
      <p:sp>
        <p:nvSpPr>
          <p:cNvPr id="122" name="Google Shape;122;gb4d897ea4e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540424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b4d897ea4e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gb4d897ea4e_0_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Error pushes scores higher or lower, and with more assessments errors in different directions cancel themselves out. Student may have a good day and score high on first exam, and the same student may have a bad day and score low on next exam. </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Bias is a systematic error in the measurement process that differentially influences scores for certain groups. </a:t>
            </a:r>
            <a:endParaRPr/>
          </a:p>
          <a:p>
            <a:pPr marL="0" lvl="0" indent="0" algn="l" rtl="0">
              <a:spcBef>
                <a:spcPts val="0"/>
              </a:spcBef>
              <a:spcAft>
                <a:spcPts val="0"/>
              </a:spcAft>
              <a:buNone/>
            </a:pPr>
            <a:endParaRPr/>
          </a:p>
          <a:p>
            <a:pPr marL="0" lvl="0" indent="0" algn="l" rtl="0">
              <a:spcBef>
                <a:spcPts val="0"/>
              </a:spcBef>
              <a:spcAft>
                <a:spcPts val="0"/>
              </a:spcAft>
              <a:buNone/>
            </a:pPr>
            <a:r>
              <a:rPr lang="en-US"/>
              <a:t>In other words, the test is measuring something different across groups. You get less true score in the presence of bias in certain groups. </a:t>
            </a:r>
            <a:endParaRPr/>
          </a:p>
          <a:p>
            <a:pPr marL="0" lvl="0" indent="0" algn="l" rtl="0">
              <a:spcBef>
                <a:spcPts val="0"/>
              </a:spcBef>
              <a:spcAft>
                <a:spcPts val="0"/>
              </a:spcAft>
              <a:buNone/>
            </a:pPr>
            <a:endParaRPr/>
          </a:p>
        </p:txBody>
      </p:sp>
      <p:sp>
        <p:nvSpPr>
          <p:cNvPr id="129" name="Google Shape;129;gb4d897ea4e_0_2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2112833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Error pushes</a:t>
            </a:r>
            <a:r>
              <a:rPr lang="en-US" baseline="0" dirty="0"/>
              <a:t> scores higher or lower, and with more assessments errors in different directions cancel themselves out. </a:t>
            </a:r>
          </a:p>
          <a:p>
            <a:endParaRPr lang="en-US" baseline="0" dirty="0"/>
          </a:p>
          <a:p>
            <a:r>
              <a:rPr lang="en-US" baseline="0" dirty="0"/>
              <a:t>Student may have a good day and score high on first exam, and the same student may have a bad day and score low on next exam.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10</a:t>
            </a:fld>
            <a:endParaRPr lang="en-US"/>
          </a:p>
        </p:txBody>
      </p:sp>
    </p:spTree>
    <p:extLst>
      <p:ext uri="{BB962C8B-B14F-4D97-AF65-F5344CB8AC3E}">
        <p14:creationId xmlns:p14="http://schemas.microsoft.com/office/powerpoint/2010/main" val="2475342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Bias is a systematic error in the measurement process that differentially influences scores for certain groups. </a:t>
            </a:r>
          </a:p>
          <a:p>
            <a:endParaRPr lang="en-US" dirty="0"/>
          </a:p>
          <a:p>
            <a:r>
              <a:rPr lang="en-US" dirty="0"/>
              <a:t>In other words, the test is</a:t>
            </a:r>
            <a:r>
              <a:rPr lang="en-US" baseline="0" dirty="0"/>
              <a:t> measuring something different across groups. You get less true score in the presence of bias in certain groups. </a:t>
            </a:r>
            <a:endParaRPr lang="en-US" dirty="0"/>
          </a:p>
          <a:p>
            <a:endParaRPr lang="en-US" dirty="0"/>
          </a:p>
        </p:txBody>
      </p:sp>
      <p:sp>
        <p:nvSpPr>
          <p:cNvPr id="4" name="Slide Number Placeholder 3"/>
          <p:cNvSpPr>
            <a:spLocks noGrp="1"/>
          </p:cNvSpPr>
          <p:nvPr>
            <p:ph type="sldNum" sz="quarter" idx="10"/>
          </p:nvPr>
        </p:nvSpPr>
        <p:spPr/>
        <p:txBody>
          <a:bodyPr/>
          <a:lstStyle/>
          <a:p>
            <a:fld id="{17DCB0E1-BA86-4335-ABFE-D87874465E02}" type="slidenum">
              <a:rPr lang="en-US" smtClean="0"/>
              <a:t>11</a:t>
            </a:fld>
            <a:endParaRPr lang="en-US"/>
          </a:p>
        </p:txBody>
      </p:sp>
    </p:spTree>
    <p:extLst>
      <p:ext uri="{BB962C8B-B14F-4D97-AF65-F5344CB8AC3E}">
        <p14:creationId xmlns:p14="http://schemas.microsoft.com/office/powerpoint/2010/main" val="1045223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1/21/2021</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ustDataLst>
      <p:tags r:id="rId1"/>
    </p:custDataLst>
    <p:extLst>
      <p:ext uri="{BB962C8B-B14F-4D97-AF65-F5344CB8AC3E}">
        <p14:creationId xmlns:p14="http://schemas.microsoft.com/office/powerpoint/2010/main" val="31123309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033E54A-A8CA-48C1-9504-691B58049D29}"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ustDataLst>
      <p:tags r:id="rId1"/>
    </p:custDataLst>
    <p:extLst>
      <p:ext uri="{BB962C8B-B14F-4D97-AF65-F5344CB8AC3E}">
        <p14:creationId xmlns:p14="http://schemas.microsoft.com/office/powerpoint/2010/main" val="3814786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5F6C806-BBF7-471C-9527-881CE2266695}"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6803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Helvetica Neue"/>
              </a:defRPr>
            </a:lvl1pPr>
            <a:lvl2pPr>
              <a:defRPr>
                <a:latin typeface="Helvetica Neue"/>
              </a:defRPr>
            </a:lvl2pPr>
            <a:lvl3pPr>
              <a:defRPr>
                <a:latin typeface="Helvetica Neue"/>
              </a:defRPr>
            </a:lvl3pPr>
            <a:lvl4pPr>
              <a:defRPr>
                <a:latin typeface="Helvetica Neue"/>
              </a:defRPr>
            </a:lvl4pPr>
            <a:lvl5pPr>
              <a:defRPr>
                <a:latin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8C94063-DF36-4330-A365-08DA1FA5B7D6}"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ustDataLst>
      <p:tags r:id="rId1"/>
    </p:custDataLst>
    <p:extLst>
      <p:ext uri="{BB962C8B-B14F-4D97-AF65-F5344CB8AC3E}">
        <p14:creationId xmlns:p14="http://schemas.microsoft.com/office/powerpoint/2010/main" val="2632759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ustDataLst>
      <p:tags r:id="rId1"/>
    </p:custDataLst>
    <p:extLst>
      <p:ext uri="{BB962C8B-B14F-4D97-AF65-F5344CB8AC3E}">
        <p14:creationId xmlns:p14="http://schemas.microsoft.com/office/powerpoint/2010/main" val="75242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FCFA4AC-08CC-42CE-BD01-C191750A04EC}"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ustDataLst>
      <p:tags r:id="rId1"/>
    </p:custDataLst>
    <p:extLst>
      <p:ext uri="{BB962C8B-B14F-4D97-AF65-F5344CB8AC3E}">
        <p14:creationId xmlns:p14="http://schemas.microsoft.com/office/powerpoint/2010/main" val="355520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BA7A723-92A7-435B-B681-F25B092FEFEB}" type="datetimeFigureOut">
              <a:rPr lang="en-US" dirty="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ustDataLst>
      <p:tags r:id="rId1"/>
    </p:custDataLst>
    <p:extLst>
      <p:ext uri="{BB962C8B-B14F-4D97-AF65-F5344CB8AC3E}">
        <p14:creationId xmlns:p14="http://schemas.microsoft.com/office/powerpoint/2010/main" val="281123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F170639-886C-4FCF-9EAB-ABB5DA3F3F4A}" type="datetimeFigureOut">
              <a:rPr lang="en-US" dirty="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2196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21575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3837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821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1/21/2021</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ustDataLst>
      <p:tags r:id="rId13"/>
    </p:custDataLst>
    <p:extLst>
      <p:ext uri="{BB962C8B-B14F-4D97-AF65-F5344CB8AC3E}">
        <p14:creationId xmlns:p14="http://schemas.microsoft.com/office/powerpoint/2010/main" val="32916268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3.png"/><Relationship Id="rId4" Type="http://schemas.openxmlformats.org/officeDocument/2006/relationships/hyperlink" Target="http://loyola.screenstepslive.com/s/17190/m/84386/l/1079897-what-are-the-grading-and-feedback-options-for-an-assessme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79845-F74D-471A-8E4E-C84B59C1B411}"/>
              </a:ext>
            </a:extLst>
          </p:cNvPr>
          <p:cNvSpPr>
            <a:spLocks noGrp="1"/>
          </p:cNvSpPr>
          <p:nvPr>
            <p:ph type="ctrTitle"/>
          </p:nvPr>
        </p:nvSpPr>
        <p:spPr>
          <a:xfrm>
            <a:off x="1524000" y="518514"/>
            <a:ext cx="9144000" cy="2387600"/>
          </a:xfrm>
        </p:spPr>
        <p:txBody>
          <a:bodyPr>
            <a:normAutofit fontScale="90000"/>
          </a:bodyPr>
          <a:lstStyle/>
          <a:p>
            <a:r>
              <a:rPr lang="en-US">
                <a:cs typeface="Calibri Light"/>
              </a:rPr>
              <a:t>Anti-Racist Outcomes &amp; Assessments</a:t>
            </a:r>
            <a:endParaRPr lang="en-US"/>
          </a:p>
        </p:txBody>
      </p:sp>
      <p:sp>
        <p:nvSpPr>
          <p:cNvPr id="3" name="Subtitle 2">
            <a:extLst>
              <a:ext uri="{FF2B5EF4-FFF2-40B4-BE49-F238E27FC236}">
                <a16:creationId xmlns:a16="http://schemas.microsoft.com/office/drawing/2014/main" id="{2F8876BA-4D27-4CB5-B2A9-DEBB4D294649}"/>
              </a:ext>
            </a:extLst>
          </p:cNvPr>
          <p:cNvSpPr>
            <a:spLocks noGrp="1"/>
          </p:cNvSpPr>
          <p:nvPr>
            <p:ph type="subTitle" idx="1"/>
          </p:nvPr>
        </p:nvSpPr>
        <p:spPr>
          <a:xfrm>
            <a:off x="1524000" y="3157538"/>
            <a:ext cx="9144000" cy="2662177"/>
          </a:xfrm>
        </p:spPr>
        <p:txBody>
          <a:bodyPr vert="horz" lIns="91440" tIns="45720" rIns="91440" bIns="45720" rtlCol="0" anchor="t">
            <a:normAutofit lnSpcReduction="10000"/>
          </a:bodyPr>
          <a:lstStyle/>
          <a:p>
            <a:r>
              <a:rPr lang="en-US" sz="3200">
                <a:ea typeface="+mn-lt"/>
                <a:cs typeface="+mn-lt"/>
              </a:rPr>
              <a:t>Chipo C. Nyambuya, Esq., School of Law</a:t>
            </a:r>
            <a:endParaRPr lang="en-US" sz="3200">
              <a:cs typeface="Calibri"/>
            </a:endParaRPr>
          </a:p>
          <a:p>
            <a:r>
              <a:rPr lang="en-US" sz="3200">
                <a:cs typeface="Calibri"/>
              </a:rPr>
              <a:t>Jeffery Huntsinger, </a:t>
            </a:r>
            <a:r>
              <a:rPr lang="en-US" sz="3200">
                <a:ea typeface="+mn-lt"/>
                <a:cs typeface="+mn-lt"/>
              </a:rPr>
              <a:t>Department of Psychology</a:t>
            </a:r>
            <a:endParaRPr lang="en-US" sz="3200" dirty="0">
              <a:ea typeface="+mn-lt"/>
              <a:cs typeface="+mn-lt"/>
            </a:endParaRPr>
          </a:p>
          <a:p>
            <a:endParaRPr lang="en-US" dirty="0">
              <a:cs typeface="Calibri"/>
            </a:endParaRPr>
          </a:p>
          <a:p>
            <a:r>
              <a:rPr lang="en-US">
                <a:ea typeface="+mn-lt"/>
                <a:cs typeface="+mn-lt"/>
              </a:rPr>
              <a:t>Focus on Teaching and Learning, Spring 2021 </a:t>
            </a:r>
            <a:endParaRPr lang="en-US"/>
          </a:p>
          <a:p>
            <a:r>
              <a:rPr lang="en-US">
                <a:ea typeface="+mn-lt"/>
                <a:cs typeface="+mn-lt"/>
              </a:rPr>
              <a:t>Developing Pedagogy that Fosters Anti-Racism </a:t>
            </a:r>
            <a:endParaRPr lang="en-US"/>
          </a:p>
          <a:p>
            <a:endParaRPr lang="en-US" dirty="0">
              <a:cs typeface="Calibri"/>
            </a:endParaRPr>
          </a:p>
        </p:txBody>
      </p:sp>
    </p:spTree>
    <p:custDataLst>
      <p:tags r:id="rId1"/>
    </p:custDataLst>
    <p:extLst>
      <p:ext uri="{BB962C8B-B14F-4D97-AF65-F5344CB8AC3E}">
        <p14:creationId xmlns:p14="http://schemas.microsoft.com/office/powerpoint/2010/main" val="409281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Testing and Assessment: Some Basics</a:t>
            </a:r>
            <a:endParaRPr lang="en-US" dirty="0"/>
          </a:p>
        </p:txBody>
      </p:sp>
      <p:sp>
        <p:nvSpPr>
          <p:cNvPr id="3" name="Content Placeholder 2"/>
          <p:cNvSpPr>
            <a:spLocks noGrp="1"/>
          </p:cNvSpPr>
          <p:nvPr>
            <p:ph idx="1"/>
          </p:nvPr>
        </p:nvSpPr>
        <p:spPr/>
        <p:txBody>
          <a:bodyPr/>
          <a:lstStyle/>
          <a:p>
            <a:r>
              <a:rPr lang="en-US"/>
              <a:t>Classical test theory: A person’s observed score on a test is composed of both a true score (e.g., ability) and an error score.</a:t>
            </a:r>
          </a:p>
          <a:p>
            <a:r>
              <a:rPr lang="en-US"/>
              <a:t>O = T + E</a:t>
            </a:r>
          </a:p>
          <a:p>
            <a:r>
              <a:rPr lang="en-US"/>
              <a:t>Usually error is random. </a:t>
            </a:r>
          </a:p>
          <a:p>
            <a:r>
              <a:rPr lang="en-US"/>
              <a:t>The more tests and assessments, the better measure of students’ underlying ability because random error in both directions cancels out. </a:t>
            </a:r>
            <a:br>
              <a:rPr lang="en-US"/>
            </a:br>
            <a:endParaRPr lang="en-US" dirty="0"/>
          </a:p>
        </p:txBody>
      </p:sp>
    </p:spTree>
    <p:custDataLst>
      <p:tags r:id="rId1"/>
    </p:custDataLst>
    <p:extLst>
      <p:ext uri="{BB962C8B-B14F-4D97-AF65-F5344CB8AC3E}">
        <p14:creationId xmlns:p14="http://schemas.microsoft.com/office/powerpoint/2010/main" val="732520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Testing and Assessment: Some Basics</a:t>
            </a:r>
            <a:endParaRPr lang="en-US" dirty="0"/>
          </a:p>
        </p:txBody>
      </p:sp>
      <p:sp>
        <p:nvSpPr>
          <p:cNvPr id="3" name="Content Placeholder 2"/>
          <p:cNvSpPr>
            <a:spLocks noGrp="1"/>
          </p:cNvSpPr>
          <p:nvPr>
            <p:ph idx="1"/>
          </p:nvPr>
        </p:nvSpPr>
        <p:spPr/>
        <p:txBody>
          <a:bodyPr/>
          <a:lstStyle/>
          <a:p>
            <a:r>
              <a:rPr lang="en-US" dirty="0"/>
              <a:t>Bias, however, is not random. </a:t>
            </a:r>
          </a:p>
          <a:p>
            <a:r>
              <a:rPr lang="en-US" dirty="0"/>
              <a:t>The presence of bias affects the validity of the test. </a:t>
            </a:r>
          </a:p>
          <a:p>
            <a:r>
              <a:rPr lang="en-US" dirty="0"/>
              <a:t>Bias systematically pushes scores of one group down, causing disparities in test performance across groups.</a:t>
            </a:r>
            <a:br>
              <a:rPr lang="en-US" dirty="0"/>
            </a:br>
            <a:endParaRPr lang="en-US" dirty="0"/>
          </a:p>
        </p:txBody>
      </p:sp>
    </p:spTree>
    <p:custDataLst>
      <p:tags r:id="rId1"/>
    </p:custDataLst>
    <p:extLst>
      <p:ext uri="{BB962C8B-B14F-4D97-AF65-F5344CB8AC3E}">
        <p14:creationId xmlns:p14="http://schemas.microsoft.com/office/powerpoint/2010/main" val="3204667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bias in testing and assessment</a:t>
            </a:r>
          </a:p>
        </p:txBody>
      </p:sp>
      <p:sp>
        <p:nvSpPr>
          <p:cNvPr id="3" name="Content Placeholder 2"/>
          <p:cNvSpPr>
            <a:spLocks noGrp="1"/>
          </p:cNvSpPr>
          <p:nvPr>
            <p:ph idx="1"/>
          </p:nvPr>
        </p:nvSpPr>
        <p:spPr/>
        <p:txBody>
          <a:bodyPr/>
          <a:lstStyle/>
          <a:p>
            <a:r>
              <a:rPr lang="en-US" dirty="0"/>
              <a:t>Biased test questions</a:t>
            </a:r>
          </a:p>
          <a:p>
            <a:pPr lvl="1"/>
            <a:r>
              <a:rPr lang="en-US" dirty="0"/>
              <a:t>Some questions contain content that is more familiar to one group than another. </a:t>
            </a:r>
          </a:p>
          <a:p>
            <a:pPr lvl="1"/>
            <a:r>
              <a:rPr lang="en-US" dirty="0"/>
              <a:t>Occurs when one assumes common background knowledge across groups that doesn’t exist.</a:t>
            </a:r>
          </a:p>
        </p:txBody>
      </p:sp>
      <p:pic>
        <p:nvPicPr>
          <p:cNvPr id="4" name="Picture 3"/>
          <p:cNvPicPr>
            <a:picLocks noChangeAspect="1"/>
          </p:cNvPicPr>
          <p:nvPr/>
        </p:nvPicPr>
        <p:blipFill>
          <a:blip r:embed="rId4"/>
          <a:stretch>
            <a:fillRect/>
          </a:stretch>
        </p:blipFill>
        <p:spPr>
          <a:xfrm>
            <a:off x="4011547" y="4151574"/>
            <a:ext cx="2962275" cy="1552575"/>
          </a:xfrm>
          <a:prstGeom prst="rect">
            <a:avLst/>
          </a:prstGeom>
        </p:spPr>
      </p:pic>
    </p:spTree>
    <p:custDataLst>
      <p:tags r:id="rId1"/>
    </p:custDataLst>
    <p:extLst>
      <p:ext uri="{BB962C8B-B14F-4D97-AF65-F5344CB8AC3E}">
        <p14:creationId xmlns:p14="http://schemas.microsoft.com/office/powerpoint/2010/main" val="2734367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bias in testing and assessment</a:t>
            </a:r>
          </a:p>
        </p:txBody>
      </p:sp>
      <p:sp>
        <p:nvSpPr>
          <p:cNvPr id="3" name="Content Placeholder 2"/>
          <p:cNvSpPr>
            <a:spLocks noGrp="1"/>
          </p:cNvSpPr>
          <p:nvPr>
            <p:ph idx="1"/>
          </p:nvPr>
        </p:nvSpPr>
        <p:spPr>
          <a:xfrm>
            <a:off x="838200" y="1813099"/>
            <a:ext cx="10515600" cy="4351338"/>
          </a:xfrm>
        </p:spPr>
        <p:txBody>
          <a:bodyPr/>
          <a:lstStyle/>
          <a:p>
            <a:r>
              <a:rPr lang="en-US" dirty="0"/>
              <a:t>Stereotype Threat</a:t>
            </a:r>
          </a:p>
          <a:p>
            <a:pPr lvl="1"/>
            <a:r>
              <a:rPr lang="en-US" dirty="0"/>
              <a:t>Research shows that when a stereotyped identity, like race or gender, is made salient in the testing environment this may evoke stereotype threat.</a:t>
            </a:r>
          </a:p>
          <a:p>
            <a:pPr lvl="1"/>
            <a:r>
              <a:rPr lang="en-US" dirty="0"/>
              <a:t>Stereotype threat occurs when people fear confirming stereotypes about their social groups. </a:t>
            </a:r>
          </a:p>
          <a:p>
            <a:pPr lvl="1"/>
            <a:r>
              <a:rPr lang="en-US" dirty="0"/>
              <a:t>Anxiety that results from this fear then impairs working memory capacity and undermines test performance.</a:t>
            </a:r>
          </a:p>
        </p:txBody>
      </p:sp>
    </p:spTree>
    <p:custDataLst>
      <p:tags r:id="rId1"/>
    </p:custDataLst>
    <p:extLst>
      <p:ext uri="{BB962C8B-B14F-4D97-AF65-F5344CB8AC3E}">
        <p14:creationId xmlns:p14="http://schemas.microsoft.com/office/powerpoint/2010/main" val="3345517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Sources of bias in testing and assessment</a:t>
            </a:r>
            <a:endParaRPr lang="en-US" dirty="0"/>
          </a:p>
        </p:txBody>
      </p:sp>
      <p:sp>
        <p:nvSpPr>
          <p:cNvPr id="3" name="Content Placeholder 2"/>
          <p:cNvSpPr>
            <a:spLocks noGrp="1"/>
          </p:cNvSpPr>
          <p:nvPr>
            <p:ph idx="1"/>
          </p:nvPr>
        </p:nvSpPr>
        <p:spPr/>
        <p:txBody>
          <a:bodyPr/>
          <a:lstStyle/>
          <a:p>
            <a:r>
              <a:rPr lang="en-US" dirty="0"/>
              <a:t>Guessing</a:t>
            </a:r>
          </a:p>
          <a:p>
            <a:r>
              <a:rPr lang="en-US" dirty="0"/>
              <a:t>Time constraints</a:t>
            </a:r>
          </a:p>
        </p:txBody>
      </p:sp>
    </p:spTree>
    <p:custDataLst>
      <p:tags r:id="rId1"/>
    </p:custDataLst>
    <p:extLst>
      <p:ext uri="{BB962C8B-B14F-4D97-AF65-F5344CB8AC3E}">
        <p14:creationId xmlns:p14="http://schemas.microsoft.com/office/powerpoint/2010/main" val="2412306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Fixes</a:t>
            </a:r>
            <a:endParaRPr lang="en-US" dirty="0"/>
          </a:p>
        </p:txBody>
      </p:sp>
      <p:sp>
        <p:nvSpPr>
          <p:cNvPr id="3" name="Content Placeholder 2"/>
          <p:cNvSpPr>
            <a:spLocks noGrp="1"/>
          </p:cNvSpPr>
          <p:nvPr>
            <p:ph idx="1"/>
          </p:nvPr>
        </p:nvSpPr>
        <p:spPr/>
        <p:txBody>
          <a:bodyPr/>
          <a:lstStyle/>
          <a:p>
            <a:r>
              <a:rPr lang="en-US"/>
              <a:t>Biased test questions</a:t>
            </a:r>
          </a:p>
          <a:p>
            <a:pPr lvl="1"/>
            <a:r>
              <a:rPr lang="en-US"/>
              <a:t>Do not assume equal background knowledge across test takers.  </a:t>
            </a:r>
          </a:p>
          <a:p>
            <a:r>
              <a:rPr lang="en-US"/>
              <a:t>Stereotype threat</a:t>
            </a:r>
          </a:p>
          <a:p>
            <a:pPr lvl="1"/>
            <a:r>
              <a:rPr lang="en-US"/>
              <a:t>Do not highlight, in any way, social group membership during the exam. This includes test questions themselves. No demographics before exam. </a:t>
            </a:r>
          </a:p>
          <a:p>
            <a:r>
              <a:rPr lang="en-US"/>
              <a:t>Guessing</a:t>
            </a:r>
          </a:p>
          <a:p>
            <a:pPr lvl="1"/>
            <a:r>
              <a:rPr lang="en-US"/>
              <a:t>Have a mix of multiple choice and open-ended questions</a:t>
            </a:r>
          </a:p>
          <a:p>
            <a:r>
              <a:rPr lang="en-US"/>
              <a:t>Time constraints</a:t>
            </a:r>
          </a:p>
          <a:p>
            <a:pPr lvl="1"/>
            <a:r>
              <a:rPr lang="en-US"/>
              <a:t>If possible, give students plenty of time to take exam, consider no time limit</a:t>
            </a:r>
          </a:p>
          <a:p>
            <a:pPr lvl="1"/>
            <a:r>
              <a:rPr lang="en-US"/>
              <a:t>Take home exams or written assignments</a:t>
            </a:r>
          </a:p>
          <a:p>
            <a:pPr lvl="1"/>
            <a:endParaRPr lang="en-US" dirty="0"/>
          </a:p>
        </p:txBody>
      </p:sp>
    </p:spTree>
    <p:custDataLst>
      <p:tags r:id="rId1"/>
    </p:custDataLst>
    <p:extLst>
      <p:ext uri="{BB962C8B-B14F-4D97-AF65-F5344CB8AC3E}">
        <p14:creationId xmlns:p14="http://schemas.microsoft.com/office/powerpoint/2010/main" val="3661588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if bias exists</a:t>
            </a:r>
          </a:p>
        </p:txBody>
      </p:sp>
      <p:sp>
        <p:nvSpPr>
          <p:cNvPr id="3" name="Content Placeholder 2"/>
          <p:cNvSpPr>
            <a:spLocks noGrp="1"/>
          </p:cNvSpPr>
          <p:nvPr>
            <p:ph idx="1"/>
          </p:nvPr>
        </p:nvSpPr>
        <p:spPr/>
        <p:txBody>
          <a:bodyPr/>
          <a:lstStyle/>
          <a:p>
            <a:r>
              <a:rPr lang="en-US" dirty="0"/>
              <a:t>Measurement invariance</a:t>
            </a:r>
          </a:p>
          <a:p>
            <a:pPr lvl="1"/>
            <a:r>
              <a:rPr lang="en-US" dirty="0"/>
              <a:t>In order for tests to be fair and valid, it is essential that tests measure what they are supposed to measure and that individual differences in test scores do not reflect irrelevant characteristics associated with group membership. </a:t>
            </a:r>
          </a:p>
          <a:p>
            <a:pPr lvl="1"/>
            <a:r>
              <a:rPr lang="en-US" dirty="0"/>
              <a:t>This means that test takers of equal ability with respect to the construct the test is meant to measure should on average earn the same test score, regardless of group membership. </a:t>
            </a:r>
          </a:p>
          <a:p>
            <a:r>
              <a:rPr lang="en-US" dirty="0"/>
              <a:t>Have fellow faculty or graduate students examine tests and assessments before having students complete them. Ask them to check for biased questions, etc. </a:t>
            </a:r>
          </a:p>
        </p:txBody>
      </p:sp>
    </p:spTree>
    <p:custDataLst>
      <p:tags r:id="rId1"/>
    </p:custDataLst>
    <p:extLst>
      <p:ext uri="{BB962C8B-B14F-4D97-AF65-F5344CB8AC3E}">
        <p14:creationId xmlns:p14="http://schemas.microsoft.com/office/powerpoint/2010/main" val="1403436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considerations</a:t>
            </a:r>
            <a:endParaRPr lang="en-US" dirty="0"/>
          </a:p>
        </p:txBody>
      </p:sp>
      <p:sp>
        <p:nvSpPr>
          <p:cNvPr id="3" name="Content Placeholder 2"/>
          <p:cNvSpPr>
            <a:spLocks noGrp="1"/>
          </p:cNvSpPr>
          <p:nvPr>
            <p:ph idx="1"/>
          </p:nvPr>
        </p:nvSpPr>
        <p:spPr/>
        <p:txBody>
          <a:bodyPr/>
          <a:lstStyle/>
          <a:p>
            <a:r>
              <a:rPr lang="en-US"/>
              <a:t>Multiple tests and assessments are better than a single test (e.g., only a final exam).</a:t>
            </a:r>
          </a:p>
          <a:p>
            <a:r>
              <a:rPr lang="en-US"/>
              <a:t>Having multiple forms of assessment is best—multiple choice items, short and longer answer items, projects and longer written assignments. </a:t>
            </a:r>
          </a:p>
          <a:p>
            <a:endParaRPr lang="en-US" dirty="0"/>
          </a:p>
        </p:txBody>
      </p:sp>
    </p:spTree>
    <p:custDataLst>
      <p:tags r:id="rId1"/>
    </p:custDataLst>
    <p:extLst>
      <p:ext uri="{BB962C8B-B14F-4D97-AF65-F5344CB8AC3E}">
        <p14:creationId xmlns:p14="http://schemas.microsoft.com/office/powerpoint/2010/main" val="1021752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considerations</a:t>
            </a:r>
          </a:p>
        </p:txBody>
      </p:sp>
      <p:sp>
        <p:nvSpPr>
          <p:cNvPr id="3" name="Content Placeholder 2"/>
          <p:cNvSpPr>
            <a:spLocks noGrp="1"/>
          </p:cNvSpPr>
          <p:nvPr>
            <p:ph idx="1"/>
          </p:nvPr>
        </p:nvSpPr>
        <p:spPr/>
        <p:txBody>
          <a:bodyPr/>
          <a:lstStyle/>
          <a:p>
            <a:r>
              <a:rPr lang="en-US" dirty="0"/>
              <a:t>One important way to check that a screening test is not biased against African American students, for example, is to look at the association between scores and grades in courses. </a:t>
            </a:r>
          </a:p>
          <a:p>
            <a:r>
              <a:rPr lang="en-US" dirty="0"/>
              <a:t>The test should show predictive validity. It should predict students’ grades in the course for which it is being used as a screening tool. If it doesn’t that is a problem. </a:t>
            </a:r>
          </a:p>
          <a:p>
            <a:pPr marL="0" indent="0">
              <a:buNone/>
            </a:pPr>
            <a:endParaRPr lang="en-US" dirty="0"/>
          </a:p>
          <a:p>
            <a:endParaRPr lang="en-US" dirty="0"/>
          </a:p>
        </p:txBody>
      </p:sp>
    </p:spTree>
    <p:custDataLst>
      <p:tags r:id="rId1"/>
    </p:custDataLst>
    <p:extLst>
      <p:ext uri="{BB962C8B-B14F-4D97-AF65-F5344CB8AC3E}">
        <p14:creationId xmlns:p14="http://schemas.microsoft.com/office/powerpoint/2010/main" val="1132970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considerations</a:t>
            </a:r>
          </a:p>
        </p:txBody>
      </p:sp>
      <p:sp>
        <p:nvSpPr>
          <p:cNvPr id="3" name="Content Placeholder 2"/>
          <p:cNvSpPr>
            <a:spLocks noGrp="1"/>
          </p:cNvSpPr>
          <p:nvPr>
            <p:ph idx="1"/>
          </p:nvPr>
        </p:nvSpPr>
        <p:spPr/>
        <p:txBody>
          <a:bodyPr/>
          <a:lstStyle/>
          <a:p>
            <a:r>
              <a:rPr lang="en-US" dirty="0"/>
              <a:t>When grading written work, do so without knowing whose work you are grading. This will effectively eliminate your own biases from influencing your grading of students’ work.</a:t>
            </a:r>
          </a:p>
          <a:p>
            <a:r>
              <a:rPr lang="en-US" dirty="0">
                <a:hlinkClick r:id="rId4"/>
              </a:rPr>
              <a:t>http://loyola.screenstepslive.com/s/17190/m/84386/l/1079897-what-are-the-grading-and-feedback-options-for-an-assessment</a:t>
            </a:r>
            <a:endParaRPr lang="en-US" dirty="0"/>
          </a:p>
          <a:p>
            <a:endParaRPr lang="en-US" dirty="0"/>
          </a:p>
          <a:p>
            <a:endParaRPr lang="en-US" dirty="0"/>
          </a:p>
        </p:txBody>
      </p:sp>
      <p:pic>
        <p:nvPicPr>
          <p:cNvPr id="4" name="Picture 3"/>
          <p:cNvPicPr>
            <a:picLocks noChangeAspect="1"/>
          </p:cNvPicPr>
          <p:nvPr/>
        </p:nvPicPr>
        <p:blipFill>
          <a:blip r:embed="rId5"/>
          <a:stretch>
            <a:fillRect/>
          </a:stretch>
        </p:blipFill>
        <p:spPr>
          <a:xfrm>
            <a:off x="3562350" y="3788188"/>
            <a:ext cx="4486275" cy="2795794"/>
          </a:xfrm>
          <a:prstGeom prst="rect">
            <a:avLst/>
          </a:prstGeom>
        </p:spPr>
      </p:pic>
    </p:spTree>
    <p:custDataLst>
      <p:tags r:id="rId1"/>
    </p:custDataLst>
    <p:extLst>
      <p:ext uri="{BB962C8B-B14F-4D97-AF65-F5344CB8AC3E}">
        <p14:creationId xmlns:p14="http://schemas.microsoft.com/office/powerpoint/2010/main" val="306787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1635525" y="1310276"/>
            <a:ext cx="9144000" cy="18540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r>
              <a:rPr lang="en-US" sz="4800"/>
              <a:t>How and Why to Create Anti-Racist Learning Outcomes</a:t>
            </a:r>
          </a:p>
        </p:txBody>
      </p:sp>
      <p:sp>
        <p:nvSpPr>
          <p:cNvPr id="90" name="Google Shape;90;p13"/>
          <p:cNvSpPr txBox="1">
            <a:spLocks noGrp="1"/>
          </p:cNvSpPr>
          <p:nvPr>
            <p:ph type="subTitle" idx="1"/>
          </p:nvPr>
        </p:nvSpPr>
        <p:spPr>
          <a:xfrm>
            <a:off x="1635525" y="3309313"/>
            <a:ext cx="9144000" cy="1655700"/>
          </a:xfrm>
          <a:prstGeom prst="rect">
            <a:avLst/>
          </a:prstGeom>
        </p:spPr>
        <p:txBody>
          <a:bodyPr spcFirstLastPara="1" wrap="square" lIns="91425" tIns="45700" rIns="91425" bIns="45700" anchor="t" anchorCtr="0">
            <a:noAutofit/>
          </a:bodyPr>
          <a:lstStyle/>
          <a:p>
            <a:pPr marL="0" lvl="0" indent="0" rtl="0">
              <a:spcBef>
                <a:spcPts val="1000"/>
              </a:spcBef>
              <a:spcAft>
                <a:spcPts val="0"/>
              </a:spcAft>
              <a:buNone/>
            </a:pPr>
            <a:r>
              <a:rPr lang="en-US"/>
              <a:t>Anti-racist Pedagogy and Learning Outcomes</a:t>
            </a:r>
          </a:p>
          <a:p>
            <a:pPr marL="0" lvl="0" indent="0" rtl="0">
              <a:spcBef>
                <a:spcPts val="1000"/>
              </a:spcBef>
              <a:spcAft>
                <a:spcPts val="0"/>
              </a:spcAft>
              <a:buNone/>
            </a:pPr>
            <a:r>
              <a:rPr lang="en-US"/>
              <a:t>Chipo C. Nyambuya, Esq.</a:t>
            </a:r>
            <a:endParaRPr/>
          </a:p>
          <a:p>
            <a:pPr marL="0" lvl="0" indent="0" rtl="0">
              <a:spcBef>
                <a:spcPts val="1000"/>
              </a:spcBef>
              <a:spcAft>
                <a:spcPts val="0"/>
              </a:spcAft>
              <a:buNone/>
            </a:pPr>
            <a:r>
              <a:rPr lang="en-US"/>
              <a:t>Law School</a:t>
            </a:r>
            <a:endParaRPr/>
          </a:p>
          <a:p>
            <a:pPr marL="0" lvl="0" indent="0" rtl="0">
              <a:spcBef>
                <a:spcPts val="1000"/>
              </a:spcBef>
              <a:spcAft>
                <a:spcPts val="0"/>
              </a:spcAft>
              <a:buClr>
                <a:srgbClr val="6F6F74"/>
              </a:buClr>
              <a:buFont typeface="Arial" pitchFamily="34" charset="0"/>
              <a:buNone/>
            </a:pPr>
            <a:endParaRPr/>
          </a:p>
        </p:txBody>
      </p:sp>
    </p:spTree>
    <p:extLst>
      <p:ext uri="{BB962C8B-B14F-4D97-AF65-F5344CB8AC3E}">
        <p14:creationId xmlns:p14="http://schemas.microsoft.com/office/powerpoint/2010/main" val="2678787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Considerations</a:t>
            </a:r>
            <a:endParaRPr lang="en-US" dirty="0"/>
          </a:p>
        </p:txBody>
      </p:sp>
      <p:sp>
        <p:nvSpPr>
          <p:cNvPr id="3" name="Content Placeholder 2"/>
          <p:cNvSpPr>
            <a:spLocks noGrp="1"/>
          </p:cNvSpPr>
          <p:nvPr>
            <p:ph idx="1"/>
          </p:nvPr>
        </p:nvSpPr>
        <p:spPr/>
        <p:txBody>
          <a:bodyPr/>
          <a:lstStyle/>
          <a:p>
            <a:r>
              <a:rPr lang="en-US"/>
              <a:t>Classroom environment</a:t>
            </a:r>
          </a:p>
          <a:p>
            <a:pPr lvl="1"/>
            <a:r>
              <a:rPr lang="en-US"/>
              <a:t>Growth versus fixed mindsets</a:t>
            </a:r>
          </a:p>
          <a:p>
            <a:pPr lvl="1"/>
            <a:r>
              <a:rPr lang="en-US"/>
              <a:t>Sense of belonging (especially STEM)</a:t>
            </a:r>
          </a:p>
          <a:p>
            <a:endParaRPr lang="en-US" dirty="0"/>
          </a:p>
        </p:txBody>
      </p:sp>
      <p:pic>
        <p:nvPicPr>
          <p:cNvPr id="4" name="Picture 3"/>
          <p:cNvPicPr>
            <a:picLocks noChangeAspect="1"/>
          </p:cNvPicPr>
          <p:nvPr/>
        </p:nvPicPr>
        <p:blipFill>
          <a:blip r:embed="rId4"/>
          <a:stretch>
            <a:fillRect/>
          </a:stretch>
        </p:blipFill>
        <p:spPr>
          <a:xfrm>
            <a:off x="2073730" y="2837469"/>
            <a:ext cx="6971644" cy="3921550"/>
          </a:xfrm>
          <a:prstGeom prst="rect">
            <a:avLst/>
          </a:prstGeom>
        </p:spPr>
      </p:pic>
    </p:spTree>
    <p:custDataLst>
      <p:tags r:id="rId1"/>
    </p:custDataLst>
    <p:extLst>
      <p:ext uri="{BB962C8B-B14F-4D97-AF65-F5344CB8AC3E}">
        <p14:creationId xmlns:p14="http://schemas.microsoft.com/office/powerpoint/2010/main" val="960084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Coda</a:t>
            </a:r>
            <a:endParaRPr lang="en-US" dirty="0"/>
          </a:p>
        </p:txBody>
      </p:sp>
      <p:sp>
        <p:nvSpPr>
          <p:cNvPr id="3" name="Content Placeholder 2"/>
          <p:cNvSpPr>
            <a:spLocks noGrp="1"/>
          </p:cNvSpPr>
          <p:nvPr>
            <p:ph idx="1"/>
          </p:nvPr>
        </p:nvSpPr>
        <p:spPr/>
        <p:txBody>
          <a:bodyPr/>
          <a:lstStyle/>
          <a:p>
            <a:r>
              <a:rPr lang="en-US"/>
              <a:t>Creating unbiased tests and assessments is difficult, but quite possible with hard work. </a:t>
            </a:r>
          </a:p>
          <a:p>
            <a:endParaRPr lang="en-US"/>
          </a:p>
          <a:p>
            <a:endParaRPr lang="en-US" dirty="0"/>
          </a:p>
        </p:txBody>
      </p:sp>
    </p:spTree>
    <p:custDataLst>
      <p:tags r:id="rId1"/>
    </p:custDataLst>
    <p:extLst>
      <p:ext uri="{BB962C8B-B14F-4D97-AF65-F5344CB8AC3E}">
        <p14:creationId xmlns:p14="http://schemas.microsoft.com/office/powerpoint/2010/main" val="76267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800"/>
              <a:t>Laying the Foundation: Towards Anti-racist Pedagogy</a:t>
            </a:r>
            <a:endParaRPr sz="3800"/>
          </a:p>
        </p:txBody>
      </p:sp>
      <p:sp>
        <p:nvSpPr>
          <p:cNvPr id="97" name="Google Shape;97;p14"/>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What does this work require?</a:t>
            </a:r>
            <a:endParaRPr/>
          </a:p>
          <a:p>
            <a:pPr marL="228600" lvl="0" indent="0" algn="l" rtl="0">
              <a:lnSpc>
                <a:spcPct val="90000"/>
              </a:lnSpc>
              <a:spcBef>
                <a:spcPts val="0"/>
              </a:spcBef>
              <a:spcAft>
                <a:spcPts val="0"/>
              </a:spcAft>
              <a:buNone/>
            </a:pPr>
            <a:endParaRPr/>
          </a:p>
          <a:p>
            <a:pPr marL="228600" lvl="0" indent="-228600" algn="l" rtl="0">
              <a:lnSpc>
                <a:spcPct val="90000"/>
              </a:lnSpc>
              <a:spcBef>
                <a:spcPts val="0"/>
              </a:spcBef>
              <a:spcAft>
                <a:spcPts val="0"/>
              </a:spcAft>
              <a:buClr>
                <a:schemeClr val="dk1"/>
              </a:buClr>
              <a:buSzPts val="2800"/>
              <a:buChar char="•"/>
            </a:pPr>
            <a:r>
              <a:rPr lang="en-US"/>
              <a:t>What questions should you ask yourself?</a:t>
            </a:r>
            <a:endParaRPr/>
          </a:p>
          <a:p>
            <a:pPr marL="228600" lvl="0" indent="0" algn="l" rtl="0">
              <a:lnSpc>
                <a:spcPct val="90000"/>
              </a:lnSpc>
              <a:spcBef>
                <a:spcPts val="0"/>
              </a:spcBef>
              <a:spcAft>
                <a:spcPts val="0"/>
              </a:spcAft>
              <a:buNone/>
            </a:pPr>
            <a:endParaRPr/>
          </a:p>
          <a:p>
            <a:pPr marL="228600" lvl="0" indent="-228600" algn="l" rtl="0">
              <a:lnSpc>
                <a:spcPct val="90000"/>
              </a:lnSpc>
              <a:spcBef>
                <a:spcPts val="0"/>
              </a:spcBef>
              <a:spcAft>
                <a:spcPts val="0"/>
              </a:spcAft>
              <a:buClr>
                <a:schemeClr val="dk1"/>
              </a:buClr>
              <a:buSzPts val="2800"/>
              <a:buChar char="•"/>
            </a:pPr>
            <a:r>
              <a:rPr lang="en-US"/>
              <a:t>What are you trying to assess? </a:t>
            </a:r>
            <a:endParaRPr/>
          </a:p>
          <a:p>
            <a:pPr marL="228600" lvl="0" indent="0" algn="l" rtl="0">
              <a:lnSpc>
                <a:spcPct val="90000"/>
              </a:lnSpc>
              <a:spcBef>
                <a:spcPts val="0"/>
              </a:spcBef>
              <a:spcAft>
                <a:spcPts val="0"/>
              </a:spcAft>
              <a:buNone/>
            </a:pPr>
            <a:endParaRPr/>
          </a:p>
          <a:p>
            <a:pPr marL="228600" lvl="0" indent="-228600" algn="l" rtl="0">
              <a:lnSpc>
                <a:spcPct val="90000"/>
              </a:lnSpc>
              <a:spcBef>
                <a:spcPts val="0"/>
              </a:spcBef>
              <a:spcAft>
                <a:spcPts val="0"/>
              </a:spcAft>
              <a:buClr>
                <a:schemeClr val="dk1"/>
              </a:buClr>
              <a:buSzPts val="2800"/>
              <a:buChar char="•"/>
            </a:pPr>
            <a:r>
              <a:rPr lang="en-US"/>
              <a:t>What determines the value in what you are trying to assess?   </a:t>
            </a:r>
            <a:endParaRPr/>
          </a:p>
          <a:p>
            <a:pPr marL="0" lvl="0" indent="0" algn="l" rtl="0">
              <a:lnSpc>
                <a:spcPct val="90000"/>
              </a:lnSpc>
              <a:spcBef>
                <a:spcPts val="1000"/>
              </a:spcBef>
              <a:spcAft>
                <a:spcPts val="0"/>
              </a:spcAft>
              <a:buClr>
                <a:schemeClr val="dk1"/>
              </a:buClr>
              <a:buSzPts val="2800"/>
              <a:buNone/>
            </a:pPr>
            <a:br>
              <a:rPr lang="en-US"/>
            </a:br>
            <a:endParaRPr/>
          </a:p>
        </p:txBody>
      </p:sp>
    </p:spTree>
    <p:custDataLst>
      <p:tags r:id="rId1"/>
    </p:custDataLst>
    <p:extLst>
      <p:ext uri="{BB962C8B-B14F-4D97-AF65-F5344CB8AC3E}">
        <p14:creationId xmlns:p14="http://schemas.microsoft.com/office/powerpoint/2010/main" val="145504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800"/>
              <a:t>Identity and Values: Towards Anti-racist pedagogy</a:t>
            </a:r>
            <a:endParaRPr sz="3800"/>
          </a:p>
        </p:txBody>
      </p:sp>
      <p:sp>
        <p:nvSpPr>
          <p:cNvPr id="104" name="Google Shape;104;p15"/>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92100" algn="l" rtl="0">
              <a:lnSpc>
                <a:spcPct val="100000"/>
              </a:lnSpc>
              <a:spcBef>
                <a:spcPts val="0"/>
              </a:spcBef>
              <a:spcAft>
                <a:spcPts val="0"/>
              </a:spcAft>
              <a:buSzPts val="2800"/>
              <a:buFont typeface="Helvetica Neue"/>
              <a:buChar char="•"/>
            </a:pPr>
            <a:r>
              <a:rPr lang="en-US" dirty="0">
                <a:latin typeface="Helvetica Neue"/>
                <a:ea typeface="Helvetica Neue"/>
                <a:cs typeface="Helvetica Neue"/>
                <a:sym typeface="Helvetica Neue"/>
              </a:rPr>
              <a:t>Being cognizant and awake to who you are as an individual and as a teacher/educator</a:t>
            </a:r>
            <a:endParaRPr dirty="0">
              <a:latin typeface="Helvetica Neue"/>
              <a:ea typeface="Helvetica Neue"/>
              <a:cs typeface="Helvetica Neue"/>
              <a:sym typeface="Helvetica Neue"/>
            </a:endParaRPr>
          </a:p>
          <a:p>
            <a:pPr marL="228600" lvl="0" indent="0" algn="l" rtl="0">
              <a:lnSpc>
                <a:spcPct val="100000"/>
              </a:lnSpc>
              <a:spcBef>
                <a:spcPts val="0"/>
              </a:spcBef>
              <a:spcAft>
                <a:spcPts val="0"/>
              </a:spcAft>
              <a:buNone/>
            </a:pPr>
            <a:endParaRPr dirty="0">
              <a:latin typeface="Helvetica Neue"/>
              <a:ea typeface="Helvetica Neue"/>
              <a:cs typeface="Helvetica Neue"/>
              <a:sym typeface="Helvetica Neue"/>
            </a:endParaRPr>
          </a:p>
          <a:p>
            <a:pPr marL="228600" lvl="0" indent="-292100" algn="l" rtl="0">
              <a:lnSpc>
                <a:spcPct val="100000"/>
              </a:lnSpc>
              <a:spcBef>
                <a:spcPts val="0"/>
              </a:spcBef>
              <a:spcAft>
                <a:spcPts val="0"/>
              </a:spcAft>
              <a:buSzPts val="2800"/>
              <a:buFont typeface="Helvetica Neue"/>
              <a:buChar char="•"/>
            </a:pPr>
            <a:r>
              <a:rPr lang="en-US" dirty="0">
                <a:latin typeface="Helvetica Neue"/>
                <a:ea typeface="Helvetica Neue"/>
                <a:cs typeface="Helvetica Neue"/>
                <a:sym typeface="Helvetica Neue"/>
              </a:rPr>
              <a:t>Who we are and how we see the world helps us in developing our strengths and evolving past our shortcomings and become more “whole” and holistic humans and educators</a:t>
            </a:r>
            <a:endParaRPr dirty="0">
              <a:latin typeface="Helvetica Neue"/>
              <a:ea typeface="Helvetica Neue"/>
              <a:cs typeface="Helvetica Neue"/>
              <a:sym typeface="Helvetica Neue"/>
            </a:endParaRPr>
          </a:p>
          <a:p>
            <a:pPr marL="228600" lvl="0" indent="0" algn="l" rtl="0">
              <a:lnSpc>
                <a:spcPct val="100000"/>
              </a:lnSpc>
              <a:spcBef>
                <a:spcPts val="0"/>
              </a:spcBef>
              <a:spcAft>
                <a:spcPts val="0"/>
              </a:spcAft>
              <a:buNone/>
            </a:pPr>
            <a:endParaRPr dirty="0">
              <a:latin typeface="Helvetica Neue"/>
              <a:ea typeface="Helvetica Neue"/>
              <a:cs typeface="Helvetica Neue"/>
              <a:sym typeface="Helvetica Neue"/>
            </a:endParaRPr>
          </a:p>
          <a:p>
            <a:pPr marL="228600" lvl="0" indent="-292100" algn="l" rtl="0">
              <a:lnSpc>
                <a:spcPct val="100000"/>
              </a:lnSpc>
              <a:spcBef>
                <a:spcPts val="0"/>
              </a:spcBef>
              <a:spcAft>
                <a:spcPts val="0"/>
              </a:spcAft>
              <a:buSzPts val="2800"/>
              <a:buFont typeface="Helvetica Neue"/>
              <a:buChar char="•"/>
            </a:pPr>
            <a:r>
              <a:rPr lang="en-US" dirty="0">
                <a:latin typeface="Helvetica Neue"/>
                <a:ea typeface="Helvetica Neue"/>
                <a:cs typeface="Helvetica Neue"/>
                <a:sym typeface="Helvetica Neue"/>
              </a:rPr>
              <a:t>What biases are in your delivery of the educational information (i.e. vocabulary?  cultural social references?) </a:t>
            </a:r>
            <a:endParaRPr dirty="0"/>
          </a:p>
          <a:p>
            <a:pPr marL="0" lvl="0" indent="0" algn="l" rtl="0">
              <a:lnSpc>
                <a:spcPct val="90000"/>
              </a:lnSpc>
              <a:spcBef>
                <a:spcPts val="1000"/>
              </a:spcBef>
              <a:spcAft>
                <a:spcPts val="0"/>
              </a:spcAft>
              <a:buClr>
                <a:schemeClr val="dk1"/>
              </a:buClr>
              <a:buSzPts val="2800"/>
              <a:buNone/>
            </a:pPr>
            <a:br>
              <a:rPr lang="en-US" dirty="0"/>
            </a:br>
            <a:endParaRPr dirty="0"/>
          </a:p>
        </p:txBody>
      </p:sp>
    </p:spTree>
    <p:custDataLst>
      <p:tags r:id="rId1"/>
    </p:custDataLst>
    <p:extLst>
      <p:ext uri="{BB962C8B-B14F-4D97-AF65-F5344CB8AC3E}">
        <p14:creationId xmlns:p14="http://schemas.microsoft.com/office/powerpoint/2010/main" val="3371534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p:txBody>
          <a:bodyPr/>
          <a:lstStyle/>
          <a:p>
            <a:pPr lvl="0"/>
            <a:r>
              <a:rPr lang="en-US"/>
              <a:t>Goal Setting: Towards Anti-racist Pedagogy</a:t>
            </a:r>
            <a:endParaRPr lang="en-US" dirty="0"/>
          </a:p>
        </p:txBody>
      </p:sp>
      <p:sp>
        <p:nvSpPr>
          <p:cNvPr id="111" name="Google Shape;111;p16"/>
          <p:cNvSpPr txBox="1">
            <a:spLocks noGrp="1"/>
          </p:cNvSpPr>
          <p:nvPr>
            <p:ph idx="1"/>
          </p:nvPr>
        </p:nvSpPr>
        <p:spPr/>
        <p:txBody>
          <a:bodyPr>
            <a:normAutofit/>
          </a:bodyPr>
          <a:lstStyle/>
          <a:p>
            <a:pPr lvl="0"/>
            <a:r>
              <a:rPr lang="en-US" dirty="0">
                <a:sym typeface="Helvetica Neue"/>
              </a:rPr>
              <a:t>Revisit the goal(s)/desired learning outcomes of the course</a:t>
            </a:r>
          </a:p>
          <a:p>
            <a:pPr lvl="1"/>
            <a:r>
              <a:rPr lang="en-US" dirty="0">
                <a:sym typeface="Helvetica Neue"/>
              </a:rPr>
              <a:t>why you set certain objectives (i.e. to understand particular information</a:t>
            </a:r>
          </a:p>
          <a:p>
            <a:pPr lvl="1"/>
            <a:r>
              <a:rPr lang="en-US" dirty="0">
                <a:sym typeface="Helvetica Neue"/>
              </a:rPr>
              <a:t>develop particular skills; </a:t>
            </a:r>
          </a:p>
          <a:p>
            <a:pPr lvl="1"/>
            <a:r>
              <a:rPr lang="en-US" dirty="0">
                <a:sym typeface="Helvetica Neue"/>
              </a:rPr>
              <a:t>foundational laying for particular skills? </a:t>
            </a:r>
          </a:p>
          <a:p>
            <a:r>
              <a:rPr lang="en-US" dirty="0">
                <a:sym typeface="Helvetica Neue"/>
              </a:rPr>
              <a:t>Why is this goal/objective important to ALL of your students</a:t>
            </a:r>
          </a:p>
          <a:p>
            <a:pPr lvl="2"/>
            <a:r>
              <a:rPr lang="en-US" dirty="0">
                <a:sym typeface="Helvetica Neue"/>
              </a:rPr>
              <a:t>What deficiencies are you assuming?  </a:t>
            </a:r>
          </a:p>
          <a:p>
            <a:pPr lvl="2"/>
            <a:r>
              <a:rPr lang="en-US" dirty="0">
                <a:sym typeface="Helvetica Neue"/>
              </a:rPr>
              <a:t>What strengths are you ignoring?</a:t>
            </a:r>
          </a:p>
          <a:p>
            <a:pPr lvl="0"/>
            <a:r>
              <a:rPr lang="en-US" dirty="0">
                <a:sym typeface="Helvetica Neue"/>
              </a:rPr>
              <a:t>Revisit your biases; what biases did/do you have as part of your goal setting to assess? </a:t>
            </a:r>
          </a:p>
          <a:p>
            <a:pPr lvl="1"/>
            <a:r>
              <a:rPr lang="en-US" dirty="0">
                <a:sym typeface="Helvetica Neue"/>
              </a:rPr>
              <a:t>How did/might your biases have informed your course’s goals/objectives setting (i.e. what is important and why? What have you dismissed as important? why)</a:t>
            </a:r>
            <a:r>
              <a:rPr lang="en-US" dirty="0"/>
              <a:t>  </a:t>
            </a:r>
          </a:p>
        </p:txBody>
      </p:sp>
    </p:spTree>
    <p:custDataLst>
      <p:tags r:id="rId1"/>
    </p:custDataLst>
    <p:extLst>
      <p:ext uri="{BB962C8B-B14F-4D97-AF65-F5344CB8AC3E}">
        <p14:creationId xmlns:p14="http://schemas.microsoft.com/office/powerpoint/2010/main" val="306822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7"/>
          <p:cNvSpPr txBox="1">
            <a:spLocks noGrp="1"/>
          </p:cNvSpPr>
          <p:nvPr>
            <p:ph type="title"/>
          </p:nvPr>
        </p:nvSpPr>
        <p:spPr>
          <a:xfrm>
            <a:off x="1261872" y="573154"/>
            <a:ext cx="9692640" cy="1325562"/>
          </a:xfrm>
        </p:spPr>
        <p:txBody>
          <a:bodyPr>
            <a:normAutofit fontScale="90000"/>
          </a:bodyPr>
          <a:lstStyle/>
          <a:p>
            <a:pPr lvl="0"/>
            <a:r>
              <a:rPr lang="en-US" dirty="0"/>
              <a:t>Maintaining Goal Setting and </a:t>
            </a:r>
            <a:r>
              <a:rPr lang="en-US" dirty="0" err="1"/>
              <a:t>Assessements</a:t>
            </a:r>
            <a:r>
              <a:rPr lang="en-US" dirty="0"/>
              <a:t>: Towards Anti-racist Pedagogy</a:t>
            </a:r>
          </a:p>
        </p:txBody>
      </p:sp>
      <p:sp>
        <p:nvSpPr>
          <p:cNvPr id="118" name="Google Shape;118;p17"/>
          <p:cNvSpPr txBox="1">
            <a:spLocks noGrp="1"/>
          </p:cNvSpPr>
          <p:nvPr>
            <p:ph idx="1"/>
          </p:nvPr>
        </p:nvSpPr>
        <p:spPr>
          <a:xfrm>
            <a:off x="1261872" y="2036194"/>
            <a:ext cx="8595360" cy="4351337"/>
          </a:xfrm>
        </p:spPr>
        <p:txBody>
          <a:bodyPr>
            <a:normAutofit/>
          </a:bodyPr>
          <a:lstStyle/>
          <a:p>
            <a:pPr lvl="0"/>
            <a:r>
              <a:rPr lang="en-US" dirty="0">
                <a:sym typeface="Helvetica Neue"/>
              </a:rPr>
              <a:t>How can we keep doing this every year?</a:t>
            </a:r>
          </a:p>
          <a:p>
            <a:pPr lvl="1"/>
            <a:r>
              <a:rPr lang="en-US" dirty="0">
                <a:sym typeface="Helvetica Neue"/>
              </a:rPr>
              <a:t>Self care (diet, exercise, meditation, etc.)</a:t>
            </a:r>
          </a:p>
          <a:p>
            <a:pPr lvl="1"/>
            <a:r>
              <a:rPr lang="en-US" dirty="0">
                <a:sym typeface="Helvetica Neue"/>
              </a:rPr>
              <a:t>Keep talking to your colleagues; pedagogical teams</a:t>
            </a:r>
          </a:p>
          <a:p>
            <a:pPr lvl="1"/>
            <a:r>
              <a:rPr lang="en-US" dirty="0">
                <a:sym typeface="Helvetica Neue"/>
              </a:rPr>
              <a:t>In the law school we Participate in Mindfulness Pop-ups and Community Building Circles</a:t>
            </a:r>
          </a:p>
          <a:p>
            <a:pPr lvl="1"/>
            <a:r>
              <a:rPr lang="en-US" dirty="0">
                <a:sym typeface="Helvetica Neue"/>
              </a:rPr>
              <a:t>Attend diversity, inclusion, and equity-related events</a:t>
            </a:r>
          </a:p>
          <a:p>
            <a:pPr lvl="1"/>
            <a:r>
              <a:rPr lang="en-US" dirty="0">
                <a:sym typeface="Helvetica Neue"/>
              </a:rPr>
              <a:t>Continue to educate yourself on related topics</a:t>
            </a:r>
          </a:p>
          <a:p>
            <a:pPr lvl="1"/>
            <a:r>
              <a:rPr lang="en-US" dirty="0">
                <a:sym typeface="Helvetica Neue"/>
              </a:rPr>
              <a:t>Participate in and with student groups on related topics (this is where the vulnerability is particularly important because you may have to acknowledge and respect your ignorance about how to deliver something you’re highly skilled and trained to do)</a:t>
            </a:r>
            <a:br>
              <a:rPr lang="en-US" dirty="0"/>
            </a:br>
            <a:endParaRPr lang="en-US" dirty="0"/>
          </a:p>
        </p:txBody>
      </p:sp>
    </p:spTree>
    <p:custDataLst>
      <p:tags r:id="rId1"/>
    </p:custDataLst>
    <p:extLst>
      <p:ext uri="{BB962C8B-B14F-4D97-AF65-F5344CB8AC3E}">
        <p14:creationId xmlns:p14="http://schemas.microsoft.com/office/powerpoint/2010/main" val="215573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8"/>
          <p:cNvSpPr txBox="1">
            <a:spLocks noGrp="1"/>
          </p:cNvSpPr>
          <p:nvPr>
            <p:ph type="title"/>
          </p:nvPr>
        </p:nvSpPr>
        <p:spPr>
          <a:xfrm>
            <a:off x="1261872" y="610857"/>
            <a:ext cx="9692640" cy="1325562"/>
          </a:xfrm>
        </p:spPr>
        <p:txBody>
          <a:bodyPr>
            <a:normAutofit fontScale="90000"/>
          </a:bodyPr>
          <a:lstStyle/>
          <a:p>
            <a:pPr lvl="0"/>
            <a:r>
              <a:rPr lang="en-US"/>
              <a:t>Maintaining Goal Setting and Assessements: Towards Anti-racist Pedagogy, cont’d</a:t>
            </a:r>
          </a:p>
        </p:txBody>
      </p:sp>
      <p:sp>
        <p:nvSpPr>
          <p:cNvPr id="125" name="Google Shape;125;p18"/>
          <p:cNvSpPr txBox="1">
            <a:spLocks noGrp="1"/>
          </p:cNvSpPr>
          <p:nvPr>
            <p:ph idx="1"/>
          </p:nvPr>
        </p:nvSpPr>
        <p:spPr>
          <a:xfrm>
            <a:off x="1261872" y="2073897"/>
            <a:ext cx="8595360" cy="4351337"/>
          </a:xfrm>
        </p:spPr>
        <p:txBody>
          <a:bodyPr/>
          <a:lstStyle/>
          <a:p>
            <a:pPr lvl="0"/>
            <a:r>
              <a:rPr lang="en-US" dirty="0">
                <a:sym typeface="Helvetica Neue"/>
              </a:rPr>
              <a:t>How can we keep doing this every year?</a:t>
            </a:r>
          </a:p>
          <a:p>
            <a:pPr lvl="1"/>
            <a:r>
              <a:rPr lang="en-US" dirty="0">
                <a:sym typeface="Helvetica Neue"/>
              </a:rPr>
              <a:t>As you may be aware, people of color experience exhaustion and frustration of constantly having to educate those with different lived experiences</a:t>
            </a:r>
          </a:p>
          <a:p>
            <a:pPr lvl="1"/>
            <a:r>
              <a:rPr lang="en-US" dirty="0">
                <a:sym typeface="Helvetica Neue"/>
              </a:rPr>
              <a:t>To grow in self-awareness, self-education is key in order to being able to talk about these issues with others</a:t>
            </a:r>
          </a:p>
          <a:p>
            <a:pPr lvl="1"/>
            <a:r>
              <a:rPr lang="en-US" dirty="0">
                <a:sym typeface="Helvetica Neue"/>
              </a:rPr>
              <a:t>As individuals we should take responsibility in educating ourselves, rather than to look to someone else, especially people of color, to do so</a:t>
            </a:r>
          </a:p>
          <a:p>
            <a:pPr lvl="1"/>
            <a:r>
              <a:rPr lang="en-US" dirty="0">
                <a:sym typeface="Helvetica Neue"/>
              </a:rPr>
              <a:t>This particular trait is also a great aspect of a good friend, colleague, ally, co-conspirator</a:t>
            </a:r>
            <a:endParaRPr lang="en-US" dirty="0"/>
          </a:p>
        </p:txBody>
      </p:sp>
    </p:spTree>
    <p:custDataLst>
      <p:tags r:id="rId1"/>
    </p:custDataLst>
    <p:extLst>
      <p:ext uri="{BB962C8B-B14F-4D97-AF65-F5344CB8AC3E}">
        <p14:creationId xmlns:p14="http://schemas.microsoft.com/office/powerpoint/2010/main" val="103246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p:txBody>
          <a:bodyPr/>
          <a:lstStyle/>
          <a:p>
            <a:pPr lvl="0"/>
            <a:r>
              <a:rPr lang="en-US"/>
              <a:t>Journey: Towards Anti-racist Pedagogy</a:t>
            </a:r>
          </a:p>
        </p:txBody>
      </p:sp>
      <p:sp>
        <p:nvSpPr>
          <p:cNvPr id="132" name="Google Shape;132;p19"/>
          <p:cNvSpPr txBox="1">
            <a:spLocks noGrp="1"/>
          </p:cNvSpPr>
          <p:nvPr>
            <p:ph idx="1"/>
          </p:nvPr>
        </p:nvSpPr>
        <p:spPr/>
        <p:txBody>
          <a:bodyPr>
            <a:normAutofit lnSpcReduction="10000"/>
          </a:bodyPr>
          <a:lstStyle/>
          <a:p>
            <a:pPr lvl="0"/>
            <a:r>
              <a:rPr lang="en-US" dirty="0"/>
              <a:t>This is a journey, take it one step at a time</a:t>
            </a:r>
          </a:p>
          <a:p>
            <a:pPr lvl="0"/>
            <a:r>
              <a:rPr lang="en-US" dirty="0"/>
              <a:t>It can be done.</a:t>
            </a:r>
          </a:p>
          <a:p>
            <a:pPr lvl="0"/>
            <a:r>
              <a:rPr lang="en-US" dirty="0"/>
              <a:t>Actively participate in the University’s Racial </a:t>
            </a:r>
            <a:r>
              <a:rPr lang="en-US" dirty="0" err="1"/>
              <a:t>Examen</a:t>
            </a:r>
            <a:endParaRPr lang="en-US" dirty="0"/>
          </a:p>
          <a:p>
            <a:pPr marL="0" lvl="0" indent="0">
              <a:buNone/>
            </a:pPr>
            <a:endParaRPr lang="en-US" dirty="0"/>
          </a:p>
          <a:p>
            <a:pPr marL="0" lvl="0" indent="0">
              <a:buNone/>
            </a:pPr>
            <a:r>
              <a:rPr lang="en-US" dirty="0"/>
              <a:t>"We are not meant to look at America the same way again-- that's the whole point of the </a:t>
            </a:r>
            <a:r>
              <a:rPr lang="en-US" dirty="0" err="1"/>
              <a:t>Trumpian</a:t>
            </a:r>
            <a:r>
              <a:rPr lang="en-US" dirty="0"/>
              <a:t> experience. </a:t>
            </a:r>
          </a:p>
          <a:p>
            <a:pPr marL="0" lvl="0" indent="0">
              <a:buNone/>
            </a:pPr>
            <a:r>
              <a:rPr lang="en-US" dirty="0"/>
              <a:t>We are to lose our narcissism and open our eyes on our shadow side, which, thru </a:t>
            </a:r>
            <a:r>
              <a:rPr lang="en-US" dirty="0" err="1"/>
              <a:t>Trumpism</a:t>
            </a:r>
            <a:r>
              <a:rPr lang="en-US" dirty="0"/>
              <a:t>, clamors to be finally acknowledged.  We are not meant to recover but to transform." ~ </a:t>
            </a:r>
            <a:r>
              <a:rPr lang="en-US" dirty="0" err="1"/>
              <a:t>elizabeth</a:t>
            </a:r>
            <a:r>
              <a:rPr lang="en-US" dirty="0"/>
              <a:t> </a:t>
            </a:r>
            <a:r>
              <a:rPr lang="en-US" dirty="0" err="1"/>
              <a:t>mika</a:t>
            </a:r>
            <a:endParaRPr lang="en-US" dirty="0"/>
          </a:p>
          <a:p>
            <a:pPr marL="0" lvl="0" indent="0">
              <a:buNone/>
            </a:pPr>
            <a:endParaRPr lang="en-US" dirty="0"/>
          </a:p>
          <a:p>
            <a:pPr marL="0" lvl="0" indent="0">
              <a:buNone/>
            </a:pPr>
            <a:r>
              <a:rPr lang="en-US" dirty="0"/>
              <a:t>Thank you!   </a:t>
            </a:r>
          </a:p>
        </p:txBody>
      </p:sp>
    </p:spTree>
    <p:custDataLst>
      <p:tags r:id="rId1"/>
    </p:custDataLst>
    <p:extLst>
      <p:ext uri="{BB962C8B-B14F-4D97-AF65-F5344CB8AC3E}">
        <p14:creationId xmlns:p14="http://schemas.microsoft.com/office/powerpoint/2010/main" val="241806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2200148"/>
          </a:xfrm>
        </p:spPr>
        <p:txBody>
          <a:bodyPr>
            <a:normAutofit/>
          </a:bodyPr>
          <a:lstStyle/>
          <a:p>
            <a:r>
              <a:rPr lang="en-US" sz="4800" dirty="0"/>
              <a:t>Bias, Testing, and Assessment: Problems and Solutions</a:t>
            </a:r>
          </a:p>
        </p:txBody>
      </p:sp>
      <p:sp>
        <p:nvSpPr>
          <p:cNvPr id="3" name="Subtitle 2"/>
          <p:cNvSpPr>
            <a:spLocks noGrp="1"/>
          </p:cNvSpPr>
          <p:nvPr>
            <p:ph type="subTitle" idx="1"/>
          </p:nvPr>
        </p:nvSpPr>
        <p:spPr>
          <a:xfrm>
            <a:off x="1309937" y="3017558"/>
            <a:ext cx="9144000" cy="2082325"/>
          </a:xfrm>
        </p:spPr>
        <p:txBody>
          <a:bodyPr vert="horz" lIns="91440" tIns="45720" rIns="91440" bIns="45720" rtlCol="0" anchor="t">
            <a:normAutofit/>
          </a:bodyPr>
          <a:lstStyle/>
          <a:p>
            <a:pPr>
              <a:spcBef>
                <a:spcPts val="1000"/>
              </a:spcBef>
              <a:spcAft>
                <a:spcPts val="0"/>
              </a:spcAft>
            </a:pPr>
            <a:r>
              <a:rPr lang="en-US"/>
              <a:t>Developing Pedagogy that Fosters Anti-Racism </a:t>
            </a:r>
          </a:p>
          <a:p>
            <a:pPr>
              <a:spcBef>
                <a:spcPts val="1000"/>
              </a:spcBef>
              <a:spcAft>
                <a:spcPts val="0"/>
              </a:spcAft>
            </a:pPr>
            <a:r>
              <a:rPr lang="en-US"/>
              <a:t>Dr. Jeffrey R. Huntsinger</a:t>
            </a:r>
          </a:p>
          <a:p>
            <a:pPr>
              <a:spcBef>
                <a:spcPts val="1000"/>
              </a:spcBef>
              <a:spcAft>
                <a:spcPts val="0"/>
              </a:spcAft>
            </a:pPr>
            <a:r>
              <a:rPr lang="en-US" dirty="0"/>
              <a:t>Department of Psychology</a:t>
            </a:r>
          </a:p>
          <a:p>
            <a:r>
              <a:rPr lang="en-US">
                <a:solidFill>
                  <a:schemeClr val="accent1">
                    <a:lumMod val="50000"/>
                  </a:schemeClr>
                </a:solidFill>
              </a:rPr>
              <a:t>ocus on Teaching and Learning, Spring 2021</a:t>
            </a:r>
            <a:endParaRPr lang="en-US" dirty="0">
              <a:solidFill>
                <a:schemeClr val="tx1"/>
              </a:solidFill>
            </a:endParaRPr>
          </a:p>
        </p:txBody>
      </p:sp>
    </p:spTree>
    <p:custDataLst>
      <p:tags r:id="rId1"/>
    </p:custDataLst>
    <p:extLst>
      <p:ext uri="{BB962C8B-B14F-4D97-AF65-F5344CB8AC3E}">
        <p14:creationId xmlns:p14="http://schemas.microsoft.com/office/powerpoint/2010/main" val="35858497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VIEW" val="ODxVA8bb"/>
  <p:tag name="ARTICULATE_SLIDE_COUNT" val="2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048E59CF872E49816CD432043BAE9D" ma:contentTypeVersion="10" ma:contentTypeDescription="Create a new document." ma:contentTypeScope="" ma:versionID="330eb69fbddc74839737445241bd0070">
  <xsd:schema xmlns:xsd="http://www.w3.org/2001/XMLSchema" xmlns:xs="http://www.w3.org/2001/XMLSchema" xmlns:p="http://schemas.microsoft.com/office/2006/metadata/properties" xmlns:ns3="47138b05-1f9f-442e-91fd-1da71cc25a43" targetNamespace="http://schemas.microsoft.com/office/2006/metadata/properties" ma:root="true" ma:fieldsID="4436d76cfd2b8d588726e9627c6d8110" ns3:_="">
    <xsd:import namespace="47138b05-1f9f-442e-91fd-1da71cc25a4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138b05-1f9f-442e-91fd-1da71cc25a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98C95F-7D28-4C8C-9737-EE41219AA8B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7138b05-1f9f-442e-91fd-1da71cc25a43"/>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0AD64B7-13E4-4DA1-880D-E6552DA59601}">
  <ds:schemaRefs>
    <ds:schemaRef ds:uri="http://schemas.microsoft.com/sharepoint/v3/contenttype/forms"/>
  </ds:schemaRefs>
</ds:datastoreItem>
</file>

<file path=customXml/itemProps3.xml><?xml version="1.0" encoding="utf-8"?>
<ds:datastoreItem xmlns:ds="http://schemas.openxmlformats.org/officeDocument/2006/customXml" ds:itemID="{4B6F909D-004B-4FA0-9E65-8FCC647FD6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138b05-1f9f-442e-91fd-1da71cc25a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642</TotalTime>
  <Words>2725</Words>
  <Application>Microsoft Office PowerPoint</Application>
  <PresentationFormat>Widescreen</PresentationFormat>
  <Paragraphs>201</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View</vt:lpstr>
      <vt:lpstr>Anti-Racist Outcomes &amp; Assessments</vt:lpstr>
      <vt:lpstr>How and Why to Create Anti-Racist Learning Outcomes</vt:lpstr>
      <vt:lpstr>Laying the Foundation: Towards Anti-racist Pedagogy</vt:lpstr>
      <vt:lpstr>Identity and Values: Towards Anti-racist pedagogy</vt:lpstr>
      <vt:lpstr>Goal Setting: Towards Anti-racist Pedagogy</vt:lpstr>
      <vt:lpstr>Maintaining Goal Setting and Assessements: Towards Anti-racist Pedagogy</vt:lpstr>
      <vt:lpstr>Maintaining Goal Setting and Assessements: Towards Anti-racist Pedagogy, cont’d</vt:lpstr>
      <vt:lpstr>Journey: Towards Anti-racist Pedagogy</vt:lpstr>
      <vt:lpstr>Bias, Testing, and Assessment: Problems and Solutions</vt:lpstr>
      <vt:lpstr>Testing and Assessment: Some Basics</vt:lpstr>
      <vt:lpstr>Testing and Assessment: Some Basics</vt:lpstr>
      <vt:lpstr>Sources of bias in testing and assessment</vt:lpstr>
      <vt:lpstr>Sources of bias in testing and assessment</vt:lpstr>
      <vt:lpstr>Sources of bias in testing and assessment</vt:lpstr>
      <vt:lpstr>Fixes</vt:lpstr>
      <vt:lpstr>Determining if bias exists</vt:lpstr>
      <vt:lpstr>Other considerations</vt:lpstr>
      <vt:lpstr>Other considerations</vt:lpstr>
      <vt:lpstr>Other considerations</vt:lpstr>
      <vt:lpstr>Other Considerations</vt:lpstr>
      <vt:lpstr>Coda</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Bias, Testing, and Assessment: Problems and Solutions</dc:title>
  <dc:creator>Huntsinger, Jeffrey</dc:creator>
  <cp:lastModifiedBy>Allen, Briana</cp:lastModifiedBy>
  <cp:revision>87</cp:revision>
  <dcterms:created xsi:type="dcterms:W3CDTF">2020-11-16T17:43:20Z</dcterms:created>
  <dcterms:modified xsi:type="dcterms:W3CDTF">2021-01-21T21:50:19Z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0x010100A7048E59CF872E49816CD432043BAE9D</vt:lpwstr>
  </property>
  <property fmtid="{D5CDD505-2E9C-101B-9397-08002B2CF9AE}" pid="3" name="ArticulateGUID">
    <vt:lpwstr>3D3EB3B0-9B87-4E11-A788-EC7A6EC84DDD</vt:lpwstr>
  </property>
  <property fmtid="{D5CDD505-2E9C-101B-9397-08002B2CF9AE}" pid="4" name="ArticulatePath">
    <vt:lpwstr>https://loyolauniversitychicago-my.sharepoint.com/personal/ballen10_luc_edu/Documents/Bias,%20Testing,%20and%20Assessment(1)</vt:lpwstr>
  </property>
</Properties>
</file>